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5ccf7ef223840c0" /><Relationship Type="http://schemas.openxmlformats.org/officeDocument/2006/relationships/extended-properties" Target="/docProps/app.xml" Id="R5736220bfe1d451b" /><Relationship Type="http://schemas.openxmlformats.org/officeDocument/2006/relationships/officeDocument" Target="/ppt/presentation.xml" Id="R693af8f2fb6e47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d0c9b8c67d450e"/>
  </p:sldMasterIdLst>
  <p:notesMasterIdLst>
    <p:notesMasterId xmlns:r="http://schemas.openxmlformats.org/officeDocument/2006/relationships" r:id="R5dea503da6d64371"/>
  </p:notesMasterIdLst>
  <p:sldIdLst>
    <p:sldId xmlns:r="http://schemas.openxmlformats.org/officeDocument/2006/relationships" id="256" r:id="R02f4d6446d794d19"/>
    <p:sldId xmlns:r="http://schemas.openxmlformats.org/officeDocument/2006/relationships" id="257" r:id="R461270545a9f4c69"/>
    <p:sldId xmlns:r="http://schemas.openxmlformats.org/officeDocument/2006/relationships" id="258" r:id="R57729d6705144f51"/>
    <p:sldId xmlns:r="http://schemas.openxmlformats.org/officeDocument/2006/relationships" id="259" r:id="R1d38d93666cf4ff7"/>
    <p:sldId xmlns:r="http://schemas.openxmlformats.org/officeDocument/2006/relationships" id="260" r:id="R614c28bb14994af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7c4e2d7b074ab8" /><Relationship Type="http://schemas.openxmlformats.org/officeDocument/2006/relationships/slideMaster" Target="/ppt/slideMasters/slideMaster1.xml" Id="Rebd0c9b8c67d450e" /><Relationship Type="http://schemas.openxmlformats.org/officeDocument/2006/relationships/notesMaster" Target="/ppt/notesMasters/notesMaster1.xml" Id="R5dea503da6d64371" /><Relationship Type="http://schemas.openxmlformats.org/officeDocument/2006/relationships/presProps" Target="/ppt/presProps.xml" Id="R824e3ba6226c458b" /><Relationship Type="http://schemas.openxmlformats.org/officeDocument/2006/relationships/tableStyles" Target="/ppt/tableStyles.xml" Id="R6d416607c0f04fa6" /><Relationship Type="http://schemas.openxmlformats.org/officeDocument/2006/relationships/slide" Target="/ppt/slides/slide1.xml" Id="R02f4d6446d794d19" /><Relationship Type="http://schemas.openxmlformats.org/officeDocument/2006/relationships/slide" Target="/ppt/slides/slide2.xml" Id="R461270545a9f4c69" /><Relationship Type="http://schemas.openxmlformats.org/officeDocument/2006/relationships/slide" Target="/ppt/slides/slide3.xml" Id="R57729d6705144f51" /><Relationship Type="http://schemas.openxmlformats.org/officeDocument/2006/relationships/slide" Target="/ppt/slides/slide4.xml" Id="R1d38d93666cf4ff7" /><Relationship Type="http://schemas.openxmlformats.org/officeDocument/2006/relationships/slide" Target="/ppt/slides/slide5.xml" Id="R614c28bb14994af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151a8caf4b41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b3a2f21737741bd" /><Relationship Type="http://schemas.openxmlformats.org/officeDocument/2006/relationships/notesMaster" Target="/ppt/notesMasters/notesMaster1.xml" Id="R090b044cd49a429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ebdbcd0d9f4563" /><Relationship Type="http://schemas.openxmlformats.org/officeDocument/2006/relationships/notesMaster" Target="/ppt/notesMasters/notesMaster1.xml" Id="R4b230366a87d41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3130d1f727471f" /><Relationship Type="http://schemas.openxmlformats.org/officeDocument/2006/relationships/notesMaster" Target="/ppt/notesMasters/notesMaster1.xml" Id="R3b8cfcf3277948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53a9e827234fb5" /><Relationship Type="http://schemas.openxmlformats.org/officeDocument/2006/relationships/notesMaster" Target="/ppt/notesMasters/notesMaster1.xml" Id="R426ada0450e8451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7892a56b6d4e53" /><Relationship Type="http://schemas.openxmlformats.org/officeDocument/2006/relationships/notesMaster" Target="/ppt/notesMasters/notesMaster1.xml" Id="Rd3a28602c33e480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社内週例で、Cloudflareの現在地と今後の構成を検討するための資料。</a:t>
            </a:r>
          </a:p>
          <a:p xmlns:a="http://schemas.openxmlformats.org/drawingml/2006/main">
            <a:r>
              <a:t>現状は2026年9月16日にCloudflareダッシュボードで確認。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確認済みの現状：Cloudflareのアカウント一覧に会社用、KIWAMI Production、その他のアカウントが存在。KIWAMI Production側にai-keiei.co.jpと複数Workersがある。店長Agentの新しい本番Worker、D1、R2は会社用アカウント側。表示内容は構成を説明するため簡略化している。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問題点は、誤配備、権限分離、責任の所在、将来の拡張性。特にCloudflareのWorkers Platform管理権限はアカウント全体へ及ぶため、同一アカウント内で案件ごとの完全な管理分離は難しい。参考：https://developers.cloudflare.com/fundamentals/manage-members/scope/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案1：1つの会社アカウント内で命名とタグにより分類。案2：会社・顧客ごとにCloudflareアカウントを分離。案3：Enterprise Organizationの配下に複数アカウントを置く。Organizationsは少なくとも1つのEnterpriseアカウントが必要。参考：https://developers.cloudflare.com/fundamentals/organizations/for-enterprise/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推奨は案2。ただし、KIWAMI側がCloudflare管理を必要とせずアプリ利用のみでよい場合、案1も選択可能。週例では顧客側の管理範囲と資産所有者を確認して最終決定する。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d0ae2a0ca843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f5403371efe4a4a" /><Relationship Type="http://schemas.openxmlformats.org/officeDocument/2006/relationships/slideLayout" Target="/ppt/slideLayouts/slideLayout1.xml" Id="R54f44486d4fa490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f44486d4fa490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cf90ac06be4192" /><Relationship Type="http://schemas.openxmlformats.org/officeDocument/2006/relationships/notesSlide" Target="/ppt/notesSlides/notesSlide1.xml" Id="Raa96f83ee16549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a4019ff8f24c41" /><Relationship Type="http://schemas.openxmlformats.org/officeDocument/2006/relationships/notesSlide" Target="/ppt/notesSlides/notesSlide2.xml" Id="R20406c7684874d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b6293eb675477e" /><Relationship Type="http://schemas.openxmlformats.org/officeDocument/2006/relationships/notesSlide" Target="/ppt/notesSlides/notesSlide3.xml" Id="R1ba55baa10734a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0ebdc4544c4e06" /><Relationship Type="http://schemas.openxmlformats.org/officeDocument/2006/relationships/notesSlide" Target="/ppt/notesSlides/notesSlide4.xml" Id="R3b0ffa23d5fd46e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717bb1ffba43fd" /><Relationship Type="http://schemas.openxmlformats.org/officeDocument/2006/relationships/notesSlide" Target="/ppt/notesSlides/notesSlide5.xml" Id="R28843f33965144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B331B7-9703-4F52-BB6E-404A5772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2C0175-12ED-45D0-9259-34D5BD230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219200"/>
            <a:ext cx="69723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36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Cloudflare運用構成の見直し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D30BB-D4A5-4631-96BD-9804A7450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47900"/>
            <a:ext cx="590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0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 b="0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現状構成と検討案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1ECCF-FA20-4B13-82FA-91121C52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90850"/>
            <a:ext cx="2476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76BEA2-3069-44E2-86A1-9D609AE1F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147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週例確認用  |  2026年9月16日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8B45FD-C56F-46E4-9F67-FE0425155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952500"/>
            <a:ext cx="3257550" cy="466725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A4E250-73EC-423B-967C-3DF0C3E27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276350"/>
            <a:ext cx="2609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現在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B8A14C-7485-4C68-A263-8AEB4685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71650"/>
            <a:ext cx="24955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4A4A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4EFDFF-0FE7-4771-AB67-A8036159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1933575"/>
            <a:ext cx="2209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複数アカウントが並列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F20091-0128-44B1-BC8B-A8E8EAC4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495550"/>
            <a:ext cx="685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20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C44A1C-4C5D-4B07-8C4F-9C3DEB34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990850"/>
            <a:ext cx="2609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検討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7BF099-8E14-4792-8864-B0205BD9A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86150"/>
            <a:ext cx="24955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CCE1AF-FA64-4A80-8491-BB303663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648075"/>
            <a:ext cx="2228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22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所有・権限・運用を整理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EC57DE-4FEF-46C3-9CC0-809DD1DA8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210050"/>
            <a:ext cx="685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20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B58B9F-1323-4EA2-867F-1C75549D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724400"/>
            <a:ext cx="24955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4B7832-34B9-49FF-AB8F-5C5700B3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886325"/>
            <a:ext cx="2228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週例で方針を決定</a:t>
            </a:r>
          </a:p>
        </p:txBody>
      </p:sp>
    </p:spTree>
    <p:extLst>
      <p:ext uri="{BB962C8B-B14F-4D97-AF65-F5344CB8AC3E}">
        <p14:creationId xmlns:p14="http://schemas.microsoft.com/office/powerpoint/2010/main" val="14418239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C24E3F-79A5-41B5-9C87-444B1F2A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10210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95250" tIns="38100" rIns="38100" bIns="38100" anchor="t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現状のCloudflare構成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68D761-54CA-4C02-954B-327368951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BFD809-1FBB-419C-BAC9-11F156C1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50140B-EF56-4CD0-974A-CFE6AB0EE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5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複数アカウントが並列に存在し、会社資産と案件資産が一部混在しています。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3833D-7A2D-4198-816E-B9A49970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581150"/>
            <a:ext cx="29337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Cloudflare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1E7CE2-EBA5-40F0-B4D1-9AE817617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076450"/>
            <a:ext cx="685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03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086A57-F2C0-4F1D-AEB3-5AD1AA18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3352800" cy="3009900"/>
          </a:xfrm>
          <a:prstGeom xmlns:a="http://schemas.openxmlformats.org/drawingml/2006/main" prst="roundRect">
            <a:avLst>
              <a:gd name="adj" fmla="val 31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B1637A-1819-4EA0-B76B-33DD3870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76200" cy="3009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367DEE-1F1D-4B45-9C4A-430EDB8E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86050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642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会社用アカウント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3240BB-6C83-4F78-8CD3-BC6FE2167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05150"/>
            <a:ext cx="289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E3BFBD-BDC4-4759-BD90-946F3FB4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57550"/>
            <a:ext cx="2895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・店長Agentの本番Worker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・本番D1 / R2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・当社が新しく管理するサービス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ECFE7-E06C-433C-96ED-9AD4941A4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24450"/>
            <a:ext cx="2895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会社管理の中心にしたいアカウント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BF2893-2085-46F1-BFB5-83988A002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514600"/>
            <a:ext cx="3352800" cy="3009900"/>
          </a:xfrm>
          <a:prstGeom xmlns:a="http://schemas.openxmlformats.org/drawingml/2006/main" prst="roundRect">
            <a:avLst>
              <a:gd name="adj" fmla="val 31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4A4A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6D2BFD-8D5F-4E86-8890-9DD1702B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514600"/>
            <a:ext cx="76200" cy="3009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9751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2D1D24-5F3A-4844-81D7-3411F4E9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686050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642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KIWAMI Production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F9634F-C4B5-4243-A451-6925DEBA4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105150"/>
            <a:ext cx="289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0D29F5-30DC-4A5B-9D04-7CBA800B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2895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・ai-keiei.co.jp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・KIWAMI関連サービス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・複数のWorkers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・当社アプリの旧Worker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547E4B-8082-47D2-A1D9-EF3E2BDA6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124450"/>
            <a:ext cx="2895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会社資産とKIWAMI資産が混在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C4E3AB-7628-424D-A815-9CE9D3A9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514600"/>
            <a:ext cx="3352800" cy="3009900"/>
          </a:xfrm>
          <a:prstGeom xmlns:a="http://schemas.openxmlformats.org/drawingml/2006/main" prst="roundRect">
            <a:avLst>
              <a:gd name="adj" fmla="val 31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96232D-8DCB-4F45-A4EF-CCEC8AB10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514600"/>
            <a:ext cx="76200" cy="3009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8A9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4A87C9-59C7-43ED-8072-4E69FCE1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686050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642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その他のアカウント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20863E-8AF7-44C0-B683-A4F86453F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105150"/>
            <a:ext cx="289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37267D-880A-4CA4-82AE-EA54D9AD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257550"/>
            <a:ext cx="2895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・個人名義のアカウント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・過去に作成したサービス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・管理目的が明確でない資産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74E985-2220-4311-B70E-FA5C22C86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5124450"/>
            <a:ext cx="2895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今後の利用方針を要確認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7E01D9-4B3D-40DB-BB8D-2269DE42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5867400"/>
            <a:ext cx="87249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BECE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現状では、アカウント名と実際の資産所有者が一致していない</a:t>
            </a:r>
          </a:p>
        </p:txBody>
      </p:sp>
    </p:spTree>
    <p:extLst>
      <p:ext uri="{BB962C8B-B14F-4D97-AF65-F5344CB8AC3E}">
        <p14:creationId xmlns:p14="http://schemas.microsoft.com/office/powerpoint/2010/main" val="3368369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36242B-39C7-4FA7-B843-2879BF04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10210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95250" tIns="38100" rIns="38100" bIns="38100" anchor="t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現在の構成で起きる問題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73CC97-0726-4540-B935-30EA560AA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5DD78C-693D-4694-BF12-B0DF7253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FD9FAD-A2B2-46A8-9272-FD34C335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5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アプリが動くかどうかとは別に、管理と責任の境界が曖昧です。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65FEC-D61C-4EDB-B846-B6CED7ED8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52600"/>
            <a:ext cx="60960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B64A4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1D09FD-87D0-498F-A9DF-F89047224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17716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誤ったデプロイ先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0F5B19-25F8-4E79-8617-AD49F4076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75260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設定を間違えると、別会社・別案件のアカウントへ公開する可能性があります。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22AA36-1BE0-4786-BF51-909A14845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419350"/>
            <a:ext cx="9867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8CBC79-08B3-418A-8D84-B85E3232D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43200"/>
            <a:ext cx="60960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C9751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CCDB4B-EAE4-4CB9-83DF-139188F51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762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権限を分けにくい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061D32-0E04-4FAE-9281-E2D7E5413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74320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同じアカウントに統合すると、KIWAMI担当者へ他案件を見せずに管理権限を渡すのが難しくなります。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740430-D059-4FB4-8751-0D9C1004B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409950"/>
            <a:ext cx="9867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6FE279-526B-4036-B61F-BB614F879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33800"/>
            <a:ext cx="60960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A9A7E-CE2B-41AC-882E-505BDD3F7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7528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責任の所在が不明確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CEC95C-F0B1-481D-BCDF-4A0D78C76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73380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ドメイン、Worker、DB、請求、障害対応の担当会社が画面上では判断しにくい状態です。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8CA036-A7C9-4E38-B88E-1D719D48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400550"/>
            <a:ext cx="9867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40EF17-FA95-4E77-B5E6-145CDC39F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24400"/>
            <a:ext cx="60960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F7A7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27FE99-2CA2-4268-B87B-21F1EEE5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7434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案件増加に弱い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541A2B-0FE3-4C38-A2E0-38859C88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72440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同じ運用を続けると、案件が増えるほど棚卸しと引き継ぎが難しくなります。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D272EA-BF99-4404-B0C7-DED1B4FA1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391150"/>
            <a:ext cx="9867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D04320-44CA-46EE-A1F3-EC66DC10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05500"/>
            <a:ext cx="100584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構成を決める際は、費用だけでなく「誰が何を見て、誰が変更できるか」を先に決める必要があります。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3147511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38988B9-7B92-416F-B2F3-7FD8D2C4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10210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95250" tIns="38100" rIns="38100" bIns="38100" anchor="t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検討案は3つ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1FD8E3-AE02-4F4D-B494-53952832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DA3583-31E4-494D-97BA-65A845B7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5A54B5-193B-4CB4-BA34-C74C767F3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5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追加費用、権限分離、管理のしやすさを比較します。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98C441-CBEB-4EE6-A927-F003DFC23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19250"/>
            <a:ext cx="342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案1  会社アカウントへ統合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5AF155-B70E-4A3E-978E-7C9BAF2C5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33600"/>
            <a:ext cx="2628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7A97D1-A009-48FF-BCA6-626444DE6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266950"/>
            <a:ext cx="2400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会社アカウント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B97F13-8DB2-41DC-975D-BC36766C0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0512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543FED-8EF1-49C6-AD3A-A3D33CB1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0990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KIWAMI Production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C042AE-450D-4616-9AA1-DF688CFD9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9567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D1080C-DEA0-43C2-8D7E-16414873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0045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店長Agent・その他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30FB6E-ACCA-4C3B-AD50-BB26A379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10125"/>
            <a:ext cx="2857500" cy="32385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追加費用なし  /  権限分離に注意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CC5AEA-51E7-4FA0-9FBA-EA199284B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619250"/>
            <a:ext cx="342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案2  会社・顧客で分離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2D5D4-8368-4D4A-BA0B-640B4D26E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133600"/>
            <a:ext cx="2628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F7A7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935D7B-F616-45D7-8D9E-BDA83042D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266950"/>
            <a:ext cx="2400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Cloudflare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E95D01-DEBE-4BA0-BB98-6EDDE8880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0512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553BFD-35F3-427F-8464-97ED49241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00990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会社アカウント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3B1E19-2EBB-4AC0-A414-31AC68EDA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49567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03381E-79CC-4603-8C36-FEB3CAA2C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60045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KIWAMIアカウント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042F63-4C04-4DAD-885B-24734ABCE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810125"/>
            <a:ext cx="2857500" cy="32385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F7A74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1F7A74"/>
                </a:solidFill>
                <a:latin typeface="Hiragino Sans"/>
                <a:ea typeface="Hiragino Sans"/>
                <a:cs typeface="Hiragino Sans"/>
              </a:rPr>
              <a:t>追加費用なし  /  管理は複数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9A83CA-0CB1-4C0C-AB1C-02CD5DD54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619250"/>
            <a:ext cx="342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案3  Organization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D457E4-1A81-442C-929F-0968607E1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133600"/>
            <a:ext cx="2628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C9751A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5F9751-DE34-4879-BBB1-0B3C0C934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266950"/>
            <a:ext cx="2400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会社Organization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692309-8331-414E-AB2F-66E819168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90512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356D87-E4B2-4BBE-A03E-DE344CEA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00990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会社アカウント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FF2233-A679-4758-9231-3CFF0188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49567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A3E087D-6D20-4403-93B5-3833B8411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60045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KIWAMIアカウント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5032A20-4FA4-4E7E-AB59-4A9E9118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810125"/>
            <a:ext cx="2857500" cy="32385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C9751A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C9751A"/>
                </a:solidFill>
                <a:latin typeface="Hiragino Sans"/>
                <a:ea typeface="Hiragino Sans"/>
                <a:cs typeface="Hiragino Sans"/>
              </a:rPr>
              <a:t>Enterprise契約が必要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A1BED42-B1F3-4DE5-8CA9-D9FC92D6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911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88232A3-6115-41A1-A2E8-6F5BFC870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向いている状況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36C7B36-43A9-4C2C-97CF-A38C007F7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5816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Cloudflare管理を当社だけで行う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532CA30-B6F5-4D8E-BEC9-509F1AB26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55816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1F7A74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1F7A74"/>
                </a:solidFill>
                <a:latin typeface="Hiragino Sans"/>
                <a:ea typeface="Hiragino Sans"/>
                <a:cs typeface="Hiragino Sans"/>
              </a:rPr>
              <a:t>顧客ごとに管理権限を分ける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98EB4E4-C806-4F8F-90C0-18D3414A7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5816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C9751A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C9751A"/>
                </a:solidFill>
                <a:latin typeface="Hiragino Sans"/>
                <a:ea typeface="Hiragino Sans"/>
                <a:cs typeface="Hiragino Sans"/>
              </a:rPr>
              <a:t>複数アカウントを一元管理する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6FBCB9B-36B7-440B-A47F-04B143D4E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6076950"/>
            <a:ext cx="17526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7A7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7281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現時点の候補</a:t>
            </a:r>
          </a:p>
        </p:txBody>
      </p:sp>
    </p:spTree>
    <p:extLst>
      <p:ext uri="{BB962C8B-B14F-4D97-AF65-F5344CB8AC3E}">
        <p14:creationId xmlns:p14="http://schemas.microsoft.com/office/powerpoint/2010/main" val="21158850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BCAC17-C29F-4F33-8A5D-95BCA731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10210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95250" tIns="38100" rIns="38100" bIns="38100" anchor="t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週例で検討いただきたいこと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9EDCFC-192C-4F00-B1DC-20F740FB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98CAFF-DAAD-4E6E-ADC1-450CE9510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3C53F4-7433-4DFD-9DC8-42083E254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933450"/>
          </a:xfrm>
          <a:prstGeom xmlns:a="http://schemas.openxmlformats.org/drawingml/2006/main" prst="roundRect">
            <a:avLst>
              <a:gd name="adj" fmla="val 1224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7DCC2D-EA2B-4F96-8AD8-CF1BAAA85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504950"/>
            <a:ext cx="103251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現時点では、追加課金をせず権限とデータを分離できる「案2」が比較的安全です。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9527BC-8781-415D-879B-F915D86C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384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76C0CD-E5A7-4EE7-BCA7-F00B8CFBD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6670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C1350A-F18B-4EB4-A48B-C368CED67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609850"/>
            <a:ext cx="998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KIWAMI担当者がCloudflare管理画面を操作する必要があるか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128916-2967-4C64-AD49-27E2DD202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1051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E8C3E0-1A53-4560-8536-A0807054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861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8C0D6F-C6C2-4544-9F58-B49A61F6E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3147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3B330F-CD60-49AD-960A-6D18A077D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57550"/>
            <a:ext cx="998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KIWAMI関連サービスの契約・データ・運用責任をどの会社が持つか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5612D3-B896-43CD-8986-3A43A2E80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7528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9CD919-0744-43A3-84C2-D7A8187F0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338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6C5C4A-4247-4A21-BC18-9790CAEB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9624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E2E39-4DA9-4ADD-8332-C59C31102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905250"/>
            <a:ext cx="998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ai-keiei.co.jpを会社アカウントへ移して問題ないか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A64CEE-36A7-42BE-B4F8-F96C83228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4005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274F9D-AB85-44E1-AEEE-CD913BC19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5815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8CF948-5F9D-4257-B07A-C940583E8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6101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D24DB3-A30B-495E-BB25-76B400DB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552950"/>
            <a:ext cx="998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今後、顧客別のCloudflareアカウントが増える想定か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C3D7DE-97E4-421C-BC15-F0E7E6466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0482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A5B005-5C8C-4CB8-A4FF-5EBC7E36A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2292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96E402-A5BE-42B4-B107-483005BD8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2578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F5FB3F-4200-4C6B-BB75-AF012F58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200650"/>
            <a:ext cx="998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当面は案2で整理し、必要になった段階で案3を検討するか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8911F2-24A7-4716-908F-D717BB24D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6959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C2DE54-A269-4E18-9DF7-028E76700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000750"/>
            <a:ext cx="86868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どの構成で運用するか、週例でご検討いただきたいです。</a:t>
            </a:r>
          </a:p>
        </p:txBody>
      </p:sp>
    </p:spTree>
    <p:extLst>
      <p:ext uri="{BB962C8B-B14F-4D97-AF65-F5344CB8AC3E}">
        <p14:creationId xmlns:p14="http://schemas.microsoft.com/office/powerpoint/2010/main" val="9995066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2026-09-16T08:42:38.8590000Z</dcterms:created>
  <dcterms:modified xsi:type="dcterms:W3CDTF">2026-09-16T08:42:38.8590000Z</dcterms:modified>
</coreProperties>
</file>