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82be307bb9c40d4" /><Relationship Type="http://schemas.openxmlformats.org/officeDocument/2006/relationships/extended-properties" Target="/docProps/app.xml" Id="Re1315b53f6674392" /><Relationship Type="http://schemas.openxmlformats.org/officeDocument/2006/relationships/officeDocument" Target="/ppt/presentation.xml" Id="R21324de4a4d74d0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eabc27f71824117"/>
  </p:sldMasterIdLst>
  <p:notesMasterIdLst>
    <p:notesMasterId xmlns:r="http://schemas.openxmlformats.org/officeDocument/2006/relationships" r:id="R98321f06f1364fdf"/>
  </p:notesMasterIdLst>
  <p:sldIdLst>
    <p:sldId xmlns:r="http://schemas.openxmlformats.org/officeDocument/2006/relationships" id="256" r:id="Rdeacebd7b5ac4ab5"/>
    <p:sldId xmlns:r="http://schemas.openxmlformats.org/officeDocument/2006/relationships" id="257" r:id="R1e9c8d0eabfd45b8"/>
    <p:sldId xmlns:r="http://schemas.openxmlformats.org/officeDocument/2006/relationships" id="258" r:id="R900125abe07f4b5a"/>
    <p:sldId xmlns:r="http://schemas.openxmlformats.org/officeDocument/2006/relationships" id="259" r:id="R67c53946a15e4eae"/>
    <p:sldId xmlns:r="http://schemas.openxmlformats.org/officeDocument/2006/relationships" id="260" r:id="Rc49789a1e31c4685"/>
    <p:sldId xmlns:r="http://schemas.openxmlformats.org/officeDocument/2006/relationships" id="261" r:id="Re382a333e4bb4b6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0a369823614d26" /><Relationship Type="http://schemas.openxmlformats.org/officeDocument/2006/relationships/slideMaster" Target="/ppt/slideMasters/slideMaster1.xml" Id="R8eabc27f71824117" /><Relationship Type="http://schemas.openxmlformats.org/officeDocument/2006/relationships/notesMaster" Target="/ppt/notesMasters/notesMaster1.xml" Id="R98321f06f1364fdf" /><Relationship Type="http://schemas.openxmlformats.org/officeDocument/2006/relationships/presProps" Target="/ppt/presProps.xml" Id="R179a5536396a4088" /><Relationship Type="http://schemas.openxmlformats.org/officeDocument/2006/relationships/tableStyles" Target="/ppt/tableStyles.xml" Id="R80012403c81b4c4c" /><Relationship Type="http://schemas.openxmlformats.org/officeDocument/2006/relationships/slide" Target="/ppt/slides/slide1.xml" Id="Rdeacebd7b5ac4ab5" /><Relationship Type="http://schemas.openxmlformats.org/officeDocument/2006/relationships/slide" Target="/ppt/slides/slide2.xml" Id="R1e9c8d0eabfd45b8" /><Relationship Type="http://schemas.openxmlformats.org/officeDocument/2006/relationships/slide" Target="/ppt/slides/slide3.xml" Id="R900125abe07f4b5a" /><Relationship Type="http://schemas.openxmlformats.org/officeDocument/2006/relationships/slide" Target="/ppt/slides/slide4.xml" Id="R67c53946a15e4eae" /><Relationship Type="http://schemas.openxmlformats.org/officeDocument/2006/relationships/slide" Target="/ppt/slides/slide5.xml" Id="Rc49789a1e31c4685" /><Relationship Type="http://schemas.openxmlformats.org/officeDocument/2006/relationships/slide" Target="/ppt/slides/slide6.xml" Id="Re382a333e4bb4b6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b27c9d03b54c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e5ff05daa704b9f" /><Relationship Type="http://schemas.openxmlformats.org/officeDocument/2006/relationships/notesMaster" Target="/ppt/notesMasters/notesMaster1.xml" Id="Rc6c5eff1847048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8e2b67e74348fd" /><Relationship Type="http://schemas.openxmlformats.org/officeDocument/2006/relationships/notesMaster" Target="/ppt/notesMasters/notesMaster1.xml" Id="R9da4fd291fce41d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3b7c1de95af45d5" /><Relationship Type="http://schemas.openxmlformats.org/officeDocument/2006/relationships/notesMaster" Target="/ppt/notesMasters/notesMaster1.xml" Id="R8ee8afb2ff0b47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e8c4842659449c" /><Relationship Type="http://schemas.openxmlformats.org/officeDocument/2006/relationships/notesMaster" Target="/ppt/notesMasters/notesMaster1.xml" Id="R559409926aec4e8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323b564ec7447d9" /><Relationship Type="http://schemas.openxmlformats.org/officeDocument/2006/relationships/notesMaster" Target="/ppt/notesMasters/notesMaster1.xml" Id="Rd28351aa987943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d90d0a84b344fe5" /><Relationship Type="http://schemas.openxmlformats.org/officeDocument/2006/relationships/notesMaster" Target="/ppt/notesMasters/notesMaster1.xml" Id="R105792f6311b47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社内週例で、Cloudflareの現在地と今後の構成を検討するための資料。</a:t>
            </a:r>
          </a:p>
          <a:p xmlns:a="http://schemas.openxmlformats.org/drawingml/2006/main">
            <a:r>
              <a:t>現状は2026年9月16日から18日にCloudflareダッシュボードと店長Agentの設定で確認。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確認済みの現状：Cloudflareのアカウント一覧に会社用、KIWAMI Production、その他のアカウントが存在。KIWAMI Production側にai-keiei.co.jpと複数Workersがある。店長Agentの新しい本番Worker、D1、R2は会社用アカウント側。表示内容は構成を説明するため簡略化している。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原因の確認根拠：旧wrangler.jsoncにはKIWAMI ProductionのAccount ID、旧Worker名pachinko-tencho-agent-os、pachinko-agent.ai-keiei.co.jpのCustom Domainが既定値として記録されていた。デプロイ操作がこの設定を参照したため、KIWAMI側へ作成・更新された。現在の本番Worker、D1、R2は会社用アカウント、ai-keiei.co.jpのゾーンはKIWAMI Production側にある。CloudflareのCustom Domainsは所有するCloudflareゾーンへ設定する仕組みのため、別アカウントの現在構成では直接ひも付けできない。参考：https://developers.cloudflare.com/workers/configuration/routing/custom-domains/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問題点は、誤配備、権限分離、責任の所在、将来の拡張性。特にCloudflareのWorkers Platform管理権限はアカウント全体へ及ぶため、同一アカウント内で案件ごとの完全な管理分離は難しい。参考：https://developers.cloudflare.com/fundamentals/manage-members/scope/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案1：1つの会社アカウント内で命名とタグにより分類。案2：会社・顧客ごとにCloudflareアカウントを分離。案3：Enterprise Organizationの配下に複数アカウントを置く。Organizationsは少なくとも1つのEnterpriseアカウントが必要。参考：https://developers.cloudflare.com/fundamentals/organizations/for-enterprise/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推奨は案2。ただし、KIWAMI側がCloudflare管理を必要とせずアプリ利用のみでよい場合、案1も選択可能。週例では顧客側の管理範囲と資産所有者を確認して最終決定する。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fb35233014543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da87351a34641fa" /><Relationship Type="http://schemas.openxmlformats.org/officeDocument/2006/relationships/slideLayout" Target="/ppt/slideLayouts/slideLayout1.xml" Id="R2bcce090f12940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cce090f12940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2d6ca38cb94a71" /><Relationship Type="http://schemas.openxmlformats.org/officeDocument/2006/relationships/notesSlide" Target="/ppt/notesSlides/notesSlide1.xml" Id="Rea13d16d50284e0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410fb20e5a4020" /><Relationship Type="http://schemas.openxmlformats.org/officeDocument/2006/relationships/notesSlide" Target="/ppt/notesSlides/notesSlide2.xml" Id="R8dce9da30a3140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5fcd48b9294a44" /><Relationship Type="http://schemas.openxmlformats.org/officeDocument/2006/relationships/notesSlide" Target="/ppt/notesSlides/notesSlide3.xml" Id="R18f4bf813a8f4f8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ea722d7644964" /><Relationship Type="http://schemas.openxmlformats.org/officeDocument/2006/relationships/notesSlide" Target="/ppt/notesSlides/notesSlide4.xml" Id="R013ea3baefce47a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833564c5e457a" /><Relationship Type="http://schemas.openxmlformats.org/officeDocument/2006/relationships/notesSlide" Target="/ppt/notesSlides/notesSlide5.xml" Id="Rceff6490fb6e4d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99acd60cf64fbf" /><Relationship Type="http://schemas.openxmlformats.org/officeDocument/2006/relationships/notesSlide" Target="/ppt/notesSlides/notesSlide6.xml" Id="Rb5b4d15c301243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FBC369-FD80-4CAD-B014-FA1554B1E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238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8A85D9-03D8-4060-A39E-A46B6A0E4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219200"/>
            <a:ext cx="69723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36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36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Cloudflare運用構成の見直し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52DC3A-EBA5-4BB1-9ADC-5C95B581B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47900"/>
            <a:ext cx="5905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0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0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現状構成と検討案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A88A1C-AAFE-4AAF-A67D-CFBA0497F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90850"/>
            <a:ext cx="2476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D71A88-1265-48C2-B7B4-8B994F572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314700"/>
            <a:ext cx="533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週例確認用  |  2026年9月18日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1FC5F2-C56E-427C-A5B4-FD6FE2B6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952500"/>
            <a:ext cx="3257550" cy="4667250"/>
          </a:xfrm>
          <a:prstGeom xmlns:a="http://schemas.openxmlformats.org/drawingml/2006/main" prst="roundRect">
            <a:avLst>
              <a:gd name="adj" fmla="val 5263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418954-C5CF-4F49-A0ED-9C43DDEDA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276350"/>
            <a:ext cx="2609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現在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5267C4-62E4-4FD4-8391-BCC7E2987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1771650"/>
            <a:ext cx="24955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4A4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703337-9571-4ECE-A7CE-890175259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9625" y="1933575"/>
            <a:ext cx="22098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複数アカウントが並列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0CF2D8-E076-4C16-A467-5CD329443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2495550"/>
            <a:ext cx="685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20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8301E1-FC9F-402C-8AB9-4354F3C02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990850"/>
            <a:ext cx="2609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検討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A59C44-FD99-45BE-8896-44A6B8D23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486150"/>
            <a:ext cx="24955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FD832AF-13F4-4C57-AE0E-8613A6A1B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648075"/>
            <a:ext cx="2228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222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4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所有・権限・運用を整理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346E5F3-6EB7-4B99-8945-D46444DC0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210050"/>
            <a:ext cx="6858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20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6106278-8F6E-4491-B562-E412FEA23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4724400"/>
            <a:ext cx="24955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2AE706-7393-4933-BFC3-8B8A8EFEC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886325"/>
            <a:ext cx="2228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週例で方針を決定</a:t>
            </a:r>
          </a:p>
        </p:txBody>
      </p:sp>
    </p:spTree>
    <p:extLst>
      <p:ext uri="{BB962C8B-B14F-4D97-AF65-F5344CB8AC3E}">
        <p14:creationId xmlns:p14="http://schemas.microsoft.com/office/powerpoint/2010/main" val="214577521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D0B858-33E9-4335-86AA-E06A6E321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現状のCloudflare構成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462FEC-254A-43AD-A4C4-5808B52B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11AD6E-1197-4CFF-A4A3-D08B29C33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A0543C-5320-458E-9709-4E8C78410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複数アカウントが並列に存在し、会社資産と案件資産が一部混在しています。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B4F8B-7D9F-4A87-BF7C-259BCD29F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1581150"/>
            <a:ext cx="29337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Cloudflare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1DA1F8-6E44-421B-A9F8-403220242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53100" y="2076450"/>
            <a:ext cx="6858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03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5278E7-02A5-4093-89B4-AA680DCEC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3352800" cy="3009900"/>
          </a:xfrm>
          <a:prstGeom xmlns:a="http://schemas.openxmlformats.org/drawingml/2006/main" prst="roundRect">
            <a:avLst>
              <a:gd name="adj" fmla="val 31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613E9C-0C10-4A87-A42C-1A9D097A9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76200" cy="3009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9BBB85-7AC6-45F4-8C8A-C4DE7B8B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86050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4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会社用アカウント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4E7DE4-105C-4446-B01E-6FC814AC2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05150"/>
            <a:ext cx="289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AF3863-A9C9-4301-AAB4-431379308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257550"/>
            <a:ext cx="2895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・店長Agentの本番Worker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・本番D1 / R2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・当社が新しく管理するサービス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FFEFD7-ECFC-4714-88C1-4A292D824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124450"/>
            <a:ext cx="2895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会社管理の中心にしたいアカウント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1C1EFE-F024-4463-95D3-086B8CF34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14600"/>
            <a:ext cx="3352800" cy="3009900"/>
          </a:xfrm>
          <a:prstGeom xmlns:a="http://schemas.openxmlformats.org/drawingml/2006/main" prst="roundRect">
            <a:avLst>
              <a:gd name="adj" fmla="val 31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64A4A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0BCD95-7208-4926-8184-EF32F1F0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9600" y="2514600"/>
            <a:ext cx="76200" cy="3009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9751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1F888A-CF2D-4EA7-8510-6EDB3E139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686050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4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KIWAMI Production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3D2BAC-A9FB-4E73-8A22-2C7A4F2D8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105150"/>
            <a:ext cx="289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6BE2BD-ECF1-4BDB-BEB2-E86DFB278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2895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・ai-keiei.co.jp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・KIWAMI関連サービス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・複数のWorkers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・当社アプリの旧Worker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061FFD-51DC-4A45-B9D9-71C3043EA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124450"/>
            <a:ext cx="2895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会社資産とKIWAMI資産が混在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27D9A4-B19C-4546-800F-7F2ED3E08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514600"/>
            <a:ext cx="3352800" cy="3009900"/>
          </a:xfrm>
          <a:prstGeom xmlns:a="http://schemas.openxmlformats.org/drawingml/2006/main" prst="roundRect">
            <a:avLst>
              <a:gd name="adj" fmla="val 31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FCE133-6806-4D48-A090-3ED8BCA26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514600"/>
            <a:ext cx="76200" cy="30099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7C8A9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C20B54-3E3A-4BD5-890B-B7030236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686050"/>
            <a:ext cx="295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642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その他のアカウント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39886FD-EBDD-4CD0-95B5-5D17C1A71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105150"/>
            <a:ext cx="28956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A07818-544A-4F6C-94BE-0776F893E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257550"/>
            <a:ext cx="28956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・個人名義のアカウント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・過去に作成したサービス</a:t>
            </a:r>
          </a:p>
          <a:p xmlns:a="http://schemas.openxmlformats.org/drawingml/2006/main">
            <a:pPr algn="l">
              <a:lnSpc>
                <a:spcPct val="117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・管理目的が明確でない資産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DB103FD-B068-4DDD-AD27-3034DE917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5124450"/>
            <a:ext cx="2895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12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今後の利用方針を要確認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9F587D3-FA14-41D3-B59E-B04C4087F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33550" y="5867400"/>
            <a:ext cx="872490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BECE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現状では、アカウント名と実際の資産所有者が一致していない</a:t>
            </a:r>
          </a:p>
        </p:txBody>
      </p:sp>
    </p:spTree>
    <p:extLst>
      <p:ext uri="{BB962C8B-B14F-4D97-AF65-F5344CB8AC3E}">
        <p14:creationId xmlns:p14="http://schemas.microsoft.com/office/powerpoint/2010/main" val="3905762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08101B-461E-4F09-B604-E468EC3E1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なぜKIWAMI Production側に作られたか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46E75F-AE9B-4E59-8E4F-1B038086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2061E1-FB54-4882-AB07-D7B85D707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67D52A-E312-4C2B-A12F-597EEF5DB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119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650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旧デプロイ設定がKIWAMIを既定値としていたことが原因です。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A942B-FF36-44FE-899B-19FB704AE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4324350" cy="2038350"/>
          </a:xfrm>
          <a:prstGeom xmlns:a="http://schemas.openxmlformats.org/drawingml/2006/main" prst="roundRect">
            <a:avLst>
              <a:gd name="adj" fmla="val 4673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C6E9F-1634-4319-A790-A099FC330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885950"/>
            <a:ext cx="38290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旧 wrangler.jsonc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A0BF1A-D77C-412B-944C-B2130F78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343150"/>
            <a:ext cx="38290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4DF81D-485D-4E93-8081-8D1FEDC2D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14600"/>
            <a:ext cx="1352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Account ID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C5C51D-07D9-4D11-9A6F-3A30C78D7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49555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934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KIWAMI Production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1F7693-7ED7-41BE-9BDD-44C92FC29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14650"/>
            <a:ext cx="1352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Worker名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0B5505-202C-4B24-85C2-7F3F859F7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289560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430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pachinko-tencho-agent-os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C3A681A-1AB2-4750-92D2-D3F769C76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14700"/>
            <a:ext cx="13525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公開先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CED0DD-C8DC-4BD2-B15C-7C3D2453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3295650"/>
            <a:ext cx="2324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pachinko-agent.ai-keiei.co.jp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0A8EEE-51EA-475D-A0B5-231EBD77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2343150"/>
            <a:ext cx="7429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985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5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25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2DE74D-D3FD-46ED-B56F-B1E936BE7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2895600"/>
            <a:ext cx="104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77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既定設定のまま</a:t>
            </a:r>
          </a:p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デプロイ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D8B3DA-DEBC-4936-AD30-DC638109C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1695450"/>
            <a:ext cx="5067300" cy="2038350"/>
          </a:xfrm>
          <a:prstGeom xmlns:a="http://schemas.openxmlformats.org/drawingml/2006/main" prst="roundRect">
            <a:avLst>
              <a:gd name="adj" fmla="val 4673"/>
            </a:avLst>
          </a:prstGeom>
          <a:solidFill xmlns:a="http://schemas.openxmlformats.org/drawingml/2006/main">
            <a:srgbClr val="FFF4E8"/>
          </a:solidFill>
          <a:ln xmlns:a="http://schemas.openxmlformats.org/drawingml/2006/main" w="9525">
            <a:solidFill>
              <a:srgbClr val="C9751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DFB7E2-D2C0-45C4-A590-51CCBE7A1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88595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実際に起きたこと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30DCB0-8611-4D55-A21B-F13BD559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343150"/>
            <a:ext cx="45148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838EF3-D705-43C0-938A-836D08ED9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590800"/>
            <a:ext cx="44577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71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デプロイ先を明示しない操作が旧設定を参照し、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当社アプリのWorkerをKIWAMI Production側へ作成・更新しました。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662B90-8276-4AC0-9096-4E94CAF60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352800"/>
            <a:ext cx="4514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C9751A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C9751A"/>
                </a:solidFill>
                <a:latin typeface="Hiragino Sans"/>
                <a:ea typeface="Hiragino Sans"/>
                <a:cs typeface="Hiragino Sans"/>
              </a:rPr>
              <a:t>意図した所有設計ではなく、旧設定を引き継いだ結果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A63451-6ECB-48B2-87D6-2974823FD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019550"/>
            <a:ext cx="948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その結果、現在はドメインと本番基盤が別アカウント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DE607D5-3CAD-45BE-9D1D-57C5F7799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552950"/>
            <a:ext cx="4171950" cy="1104900"/>
          </a:xfrm>
          <a:prstGeom xmlns:a="http://schemas.openxmlformats.org/drawingml/2006/main" prst="roundRect">
            <a:avLst>
              <a:gd name="adj" fmla="val 8621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9497C8-09CC-4783-9C16-CC886B497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4705350"/>
            <a:ext cx="3638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487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会社用アカウント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A9C285B-BF0D-4D07-8B06-0DF66A5DF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5143500"/>
            <a:ext cx="3638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417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本番Worker  /  D1  /  R2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1C61CE-370B-46E6-A1B2-6A802D387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14950" y="4705350"/>
            <a:ext cx="12001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接続不可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F76B689-AD62-4D31-B317-055468224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5067300"/>
            <a:ext cx="7048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3405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8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28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278587-57D5-419C-992D-AAF0E2951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81800" y="4552950"/>
            <a:ext cx="4552950" cy="1104900"/>
          </a:xfrm>
          <a:prstGeom xmlns:a="http://schemas.openxmlformats.org/drawingml/2006/main" prst="roundRect">
            <a:avLst>
              <a:gd name="adj" fmla="val 8621"/>
            </a:avLst>
          </a:prstGeom>
          <a:solidFill xmlns:a="http://schemas.openxmlformats.org/drawingml/2006/main">
            <a:srgbClr val="FFF4E8"/>
          </a:solidFill>
          <a:ln xmlns:a="http://schemas.openxmlformats.org/drawingml/2006/main" w="9525">
            <a:solidFill>
              <a:srgbClr val="C9751A"/>
            </a:solidFill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B143918-8BFC-40E0-9D5C-626E6461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705350"/>
            <a:ext cx="40195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4876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C9751A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C9751A"/>
                </a:solidFill>
                <a:latin typeface="Hiragino Sans"/>
                <a:ea typeface="Hiragino Sans"/>
                <a:cs typeface="Hiragino Sans"/>
              </a:rPr>
              <a:t>KIWAMI Production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DDE1EA3-251C-4F92-A127-56F0C92F7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5143500"/>
            <a:ext cx="4019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2593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ai-keiei.co.jp のCloudflareゾーン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457E3F1-00D0-49A9-ACC5-04880BB4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05500"/>
            <a:ext cx="10058400" cy="514350"/>
          </a:xfrm>
          <a:prstGeom xmlns:a="http://schemas.openxmlformats.org/drawingml/2006/main" prst="roundRect">
            <a:avLst>
              <a:gd name="adj" fmla="val 14815"/>
            </a:avLst>
          </a:prstGeom>
          <a:solidFill xmlns:a="http://schemas.openxmlformats.org/drawingml/2006/main">
            <a:srgbClr val="FBECEC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8855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B64A4A"/>
                </a:solidFill>
                <a:latin typeface="Hiragino Sans"/>
                <a:ea typeface="Hiragino Sans"/>
                <a:cs typeface="Hiragino Sans"/>
              </a:rPr>
              <a:t>CloudflareのCustom Domainは、対象ゾーンを所有するアカウント側で設定します。現在は別アカウントのため、そのままでは接続できません。</a:t>
            </a:r>
          </a:p>
        </p:txBody>
      </p:sp>
    </p:spTree>
    <p:extLst>
      <p:ext uri="{BB962C8B-B14F-4D97-AF65-F5344CB8AC3E}">
        <p14:creationId xmlns:p14="http://schemas.microsoft.com/office/powerpoint/2010/main" val="18726883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CB55D5-287C-4E97-A607-83AD6889F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現在の構成で起きる問題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A9151C-B39E-4017-B52E-6C512166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515494-8F31-459F-8344-98F93F0A8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2B45DA-6D12-44F2-905E-540235118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アプリが動くかどうかとは別に、管理と責任の境界が曖昧です。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4B5E36-04E8-4EB6-9159-2656B2B80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52600"/>
            <a:ext cx="60960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B64A4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1D6532-C7DF-4142-B897-1106CFC1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17716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短縮URLを接続できない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D84876-12A1-4393-8EE6-FADE626D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17526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本番Worker・D1・R2とai-keiei.co.jpが別アカウントにあるため、Custom Domainをそのまま設定できません。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91B879-43A2-4101-9885-B9AEC7B71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419350"/>
            <a:ext cx="9867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939150-AA6C-4729-B695-8BCBA83A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743200"/>
            <a:ext cx="60960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C9751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A39FF1-91AF-4643-9B10-81195F4D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2762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誤ったデプロイ先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FC62A0-0C1B-420D-9591-0245BC24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7432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既定設定やログイン先を誤ると、別会社・別案件のアカウントへ公開する可能性があります。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710E07-23B6-4D33-9AEE-0AA9719ED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409950"/>
            <a:ext cx="9867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A50B80-F1E4-42D6-9835-DCD5DDB3F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33800"/>
            <a:ext cx="60960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15C845-9118-4E60-9CFB-0F738778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7528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権限を分けにくい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8FF4D7-DBA2-46DE-AD6C-6A883B272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7338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同じアカウントに統合すると、KIWAMI担当者へ他案件を見せずに管理権限を渡すのが難しくなります。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2C64E7-2F34-46D9-868E-F43A6D13B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400550"/>
            <a:ext cx="9867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5D6661-0A62-4756-914A-00BD828AA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24400"/>
            <a:ext cx="609600" cy="552450"/>
          </a:xfrm>
          <a:prstGeom xmlns:a="http://schemas.openxmlformats.org/drawingml/2006/main" prst="roundRect">
            <a:avLst>
              <a:gd name="adj" fmla="val 10345"/>
            </a:avLst>
          </a:prstGeom>
          <a:solidFill xmlns:a="http://schemas.openxmlformats.org/drawingml/2006/main">
            <a:srgbClr val="1F7A7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CE884D-76A4-4BCB-AE4D-8636115C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7434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771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責任の所在が不明確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75EB69-33CC-48E8-88F1-489ABA26D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4724400"/>
            <a:ext cx="695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ドメイン、Worker、DB、請求、障害対応をどちらの会社が担うか判断しにくい状態です。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EC0DDE-2936-4985-A6C4-43238698E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5391150"/>
            <a:ext cx="98679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805A99-55BD-4F49-AF99-74DC0AB87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5905500"/>
            <a:ext cx="100584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構成を決める際は、費用だけでなく「誰が何を見て、誰が変更できるか」を先に決める必要があります。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6615986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8CD25DBC-0BCE-4BEC-8F38-3D3064B2C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検討案は3つ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76F396-B66D-481C-9878-D808D3A2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D80DB4-66B2-46E0-846F-D06F5232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0C9940-71B6-4871-8EF3-094A693AE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104900"/>
            <a:ext cx="10763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5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追加費用、権限分離、管理のしやすさを比較します。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308E8D-DEF3-4175-9458-16715402E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619250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案1  会社アカウントへ統合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F05B79-84EF-466C-A53F-CD526FCB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33600"/>
            <a:ext cx="2628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2A6FAD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33CF8A-F215-4308-817C-A5010BA5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266950"/>
            <a:ext cx="2400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会社アカウント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30F2CB-FF7F-48F3-A403-1878F3AA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0512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828E92-BB2B-479E-9B8D-013EACC6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00990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KIWAMI Production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49146C-AC25-4CE8-8878-15C5323D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9567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8AB668-E599-4E8B-A3C5-52FA55BD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0045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店長Agent・その他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339930-B265-4954-9443-975D33E19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810125"/>
            <a:ext cx="2857500" cy="32385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追加費用なし  /  権限分離に注意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D26F75-078B-459A-9A93-F40DBB318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619250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案2  会社・顧客で分離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5CFE5AE-6FF4-402C-9D85-90A018EE3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1550" y="2133600"/>
            <a:ext cx="2628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1F7A74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7D575A-E805-4468-B906-94C4B0FC5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266950"/>
            <a:ext cx="2400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Cloudflare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E33BA4-8F81-44A5-9CF1-03FAED128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90512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D1D6A8-B33D-4402-ABA5-CB73F62A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00990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会社アカウント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DF7CC6-ABF8-4F77-861B-0F6C4008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349567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8732AB-65E2-438C-AFF8-A08C18706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60045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KIWAMIアカウント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2D98D0-5E6C-4682-9163-CEFA3E5E2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10125"/>
            <a:ext cx="2857500" cy="32385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1F7A74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1F7A74"/>
                </a:solidFill>
                <a:latin typeface="Hiragino Sans"/>
                <a:ea typeface="Hiragino Sans"/>
                <a:cs typeface="Hiragino Sans"/>
              </a:rPr>
              <a:t>追加費用なし  /  管理は複数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13B0F7-477A-4CE0-AB47-4B20B964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1619250"/>
            <a:ext cx="3429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9645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案3  Organization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714149-BEDE-4553-9A20-2746720D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133600"/>
            <a:ext cx="2628900" cy="552450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C9751A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8D713D-46AF-4BF1-837F-B4E4AE8E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2266950"/>
            <a:ext cx="2400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会社Organization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FFFFCD7-FD14-4CCF-B96E-E7826DA75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290512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B97672-535D-4D56-AB4D-F22B7E141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00990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会社アカウント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CEB0DA5-45F1-4A1A-8EE0-2C940B11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8200" y="3495675"/>
            <a:ext cx="3009900" cy="476250"/>
          </a:xfrm>
          <a:prstGeom xmlns:a="http://schemas.openxmlformats.org/drawingml/2006/main" prst="roundRect">
            <a:avLst>
              <a:gd name="adj" fmla="val 1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C9D2DA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A6BA276-E00F-4657-A775-F546572D3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600450"/>
            <a:ext cx="27813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1699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50606F"/>
                </a:solidFill>
                <a:latin typeface="Hiragino Sans"/>
                <a:ea typeface="Hiragino Sans"/>
                <a:cs typeface="Hiragino Sans"/>
              </a:rPr>
              <a:t>KIWAMIアカウント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854C805-96DD-4D6E-B700-652170F8A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810125"/>
            <a:ext cx="2857500" cy="323850"/>
          </a:xfrm>
          <a:prstGeom xmlns:a="http://schemas.openxmlformats.org/drawingml/2006/main" prst="roundRect">
            <a:avLst>
              <a:gd name="adj" fmla="val 17647"/>
            </a:avLst>
          </a:prstGeom>
          <a:solidFill xmlns:a="http://schemas.openxmlformats.org/drawingml/2006/main">
            <a:srgbClr val="F3F6F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C9751A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C9751A"/>
                </a:solidFill>
                <a:latin typeface="Hiragino Sans"/>
                <a:ea typeface="Hiragino Sans"/>
                <a:cs typeface="Hiragino Sans"/>
              </a:rPr>
              <a:t>Enterprise契約が必要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31768AD-0014-46BD-8695-2E4D800ED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5391150"/>
            <a:ext cx="111633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20D3E5E-902B-41FF-97CF-D453E1FDD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向いている状況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BAC0D4F-0960-461C-B6AE-5DF6DCC1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55816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Cloudflare管理を当社だけで行う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CDBA4D7-C7F6-4D84-B732-98627CD1A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55816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>
                <a:solidFill>
                  <a:srgbClr val="1F7A74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1F7A74"/>
                </a:solidFill>
                <a:latin typeface="Hiragino Sans"/>
                <a:ea typeface="Hiragino Sans"/>
                <a:cs typeface="Hiragino Sans"/>
              </a:rPr>
              <a:t>顧客ごとに管理権限を分ける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BF37E2F-472D-499E-A56B-9E81207FD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581650"/>
            <a:ext cx="3048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0">
                <a:solidFill>
                  <a:srgbClr val="C9751A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C9751A"/>
                </a:solidFill>
                <a:latin typeface="Hiragino Sans"/>
                <a:ea typeface="Hiragino Sans"/>
                <a:cs typeface="Hiragino Sans"/>
              </a:rPr>
              <a:t>複数アカウントを一元管理する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F21356D-BDD2-437A-B960-0182C5CE3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6076950"/>
            <a:ext cx="175260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F7A74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72811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現時点の候補</a:t>
            </a:r>
          </a:p>
        </p:txBody>
      </p:sp>
    </p:spTree>
    <p:extLst>
      <p:ext uri="{BB962C8B-B14F-4D97-AF65-F5344CB8AC3E}">
        <p14:creationId xmlns:p14="http://schemas.microsoft.com/office/powerpoint/2010/main" val="19880525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DE7D16-D0C9-4FEB-8F69-800A24A9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102108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95250" tIns="38100" rIns="38100" bIns="38100" anchor="t">
            <a:normAutofit fontScale="949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292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週例で検討いただきたいこと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42F2B5-867B-4D22-9462-E564933E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40005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t">
            <a:normAutofit fontScale="85734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7C8A97"/>
                </a:solidFill>
                <a:latin typeface="Hiragino Sans"/>
                <a:ea typeface="Hiragino Sans"/>
                <a:cs typeface="Hiragino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12A444-F671-46BB-AEC6-BAE5C6B9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525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CDB297-53D0-426E-AE42-610AF22A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10972800" cy="933450"/>
          </a:xfrm>
          <a:prstGeom xmlns:a="http://schemas.openxmlformats.org/drawingml/2006/main" prst="roundRect">
            <a:avLst>
              <a:gd name="adj" fmla="val 12245"/>
            </a:avLst>
          </a:prstGeom>
          <a:solidFill xmlns:a="http://schemas.openxmlformats.org/drawingml/2006/main">
            <a:srgbClr val="EAF3F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88019D-485C-478B-898B-64A91C89D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1504950"/>
            <a:ext cx="103251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24D"/>
                </a:solidFill>
                <a:latin typeface="Hiragino Sans"/>
                <a:ea typeface="Hiragino Sans"/>
                <a:cs typeface="Hiragino Sans"/>
              </a:rPr>
              <a:t>現時点では、追加課金をせず権限とデータを分離できる「案2」が比較的安全です。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174E8B-056C-48FD-AFEE-46E59CABB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384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EFE790-713B-4C9E-983A-B8806D87E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6670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AE2D41-E6AD-42EC-ADD3-8DA62CE76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6098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KIWAMI担当者がCloudflare管理画面を操作する必要があるか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DE27A8-8994-4363-9F1B-5B6517EC6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1051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045948E-23B9-41D0-9422-4D24C7D3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861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726C970-8E93-4C59-A7DC-93ED97E51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3147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974DD3-7067-4CE5-A064-3C9326B5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2575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KIWAMI関連サービスの契約・データ・運用責任をどの会社が持つか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7DB840-2243-40E3-89FF-0D7E44B8D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7528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AF6953-1272-41AE-BD0F-26C043612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338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2C39FE-27F4-4938-BC78-A39E1CEF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9624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7D893-1A74-4FC9-B39F-FEFE4533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9052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短縮URLのため、ai-keiei.co.jpのゾーン移管または承認済みの委任方法を採るか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CDB35B-AB99-4A76-A2AD-32C553706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4005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EAADC9-9D3B-42CF-93A9-F1608261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815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EBDC88-421E-4BE5-8378-09FA7C5FF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6101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AA1609-5366-4BB0-86A0-61ECDDBE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5529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今後、顧客別のCloudflareアカウントが増える想定か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BF8DC67-0F81-4FE8-AC69-CF2BDD4B6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0482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2FD248-2A5D-4828-B98F-1E9A29BDF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229225"/>
            <a:ext cx="323850" cy="3238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2A6FAD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49F4BA-C6FD-455D-9B22-A9FF3B552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5257800"/>
            <a:ext cx="2286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A6FAD"/>
                </a:solidFill>
                <a:latin typeface="Hiragino Sans"/>
                <a:ea typeface="Hiragino Sans"/>
                <a:cs typeface="Hiragino Sans"/>
              </a:rPr>
              <a:t>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1ACBE56-8CE2-48F9-9FDD-7F2840A3B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200650"/>
            <a:ext cx="99822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0">
                <a:solidFill>
                  <a:srgbClr val="253442"/>
                </a:solidFill>
                <a:latin typeface="Hiragino Sans"/>
                <a:ea typeface="Hiragino Sans"/>
                <a:cs typeface="Hiragino Sans"/>
              </a:rPr>
              <a:t>当面は案2で整理し、必要になった段階で案3を検討するか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B4CA37-BB30-412E-B7C4-CB5BA1DE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5695950"/>
            <a:ext cx="9982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EE4E9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10AA1F0-BC68-47BF-8BA4-71370E1C9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6000750"/>
            <a:ext cx="8686800" cy="457200"/>
          </a:xfrm>
          <a:prstGeom xmlns:a="http://schemas.openxmlformats.org/drawingml/2006/main" prst="roundRect">
            <a:avLst>
              <a:gd name="adj" fmla="val 16667"/>
            </a:avLst>
          </a:prstGeom>
          <a:solidFill xmlns:a="http://schemas.openxmlformats.org/drawingml/2006/main">
            <a:srgbClr val="17324D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38100" tIns="3810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どの構成で運用するか、週例でご検討いただきたいです。</a:t>
            </a:r>
          </a:p>
        </p:txBody>
      </p:sp>
    </p:spTree>
    <p:extLst>
      <p:ext uri="{BB962C8B-B14F-4D97-AF65-F5344CB8AC3E}">
        <p14:creationId xmlns:p14="http://schemas.microsoft.com/office/powerpoint/2010/main" val="16708081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2026-09-18T06:35:19.9090000Z</dcterms:created>
  <dcterms:modified xsi:type="dcterms:W3CDTF">2026-09-18T06:35:19.9090000Z</dcterms:modified>
</coreProperties>
</file>